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8" r:id="rId4"/>
    <p:sldId id="265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1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480B038-F546-4F55-A151-8CFC52CAEC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A4560B51-0FBC-4C7B-98DE-FA1927BAC6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CCD571D-8BC5-4219-AD99-8BBD2FD1E7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05418-5AC7-4708-8DEB-68098915A98F}" type="datetimeFigureOut">
              <a:rPr lang="en-US" smtClean="0"/>
              <a:t>6/27/2019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3764405-021A-4017-B482-BC7598F06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1FF5CC5-CC20-4BCD-9E01-55DA282FB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DBB56-2F9D-4FD8-B56B-87841D35BD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873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5105E7A-7F8C-4DAD-9593-37B4C8C7A7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9B86C89B-2923-478F-8B2C-5C2B9400DB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7C68470-8922-4326-A031-CBA80961A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05418-5AC7-4708-8DEB-68098915A98F}" type="datetimeFigureOut">
              <a:rPr lang="en-US" smtClean="0"/>
              <a:t>6/27/2019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9B540FB-1BFE-47CB-A481-9BB0D4094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DC3D483-CEDB-4ECC-BED9-8DD2B4800D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DBB56-2F9D-4FD8-B56B-87841D35BD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611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B078E038-67CF-43A9-8681-7D7A7A7874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C6AA573F-E48C-4ED7-8889-92038A1527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02860C5-5F1A-4E6D-A7FE-5E012952FF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05418-5AC7-4708-8DEB-68098915A98F}" type="datetimeFigureOut">
              <a:rPr lang="en-US" smtClean="0"/>
              <a:t>6/27/2019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3E20735-464E-464F-B0B8-0A2D4F325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563902B-9D7B-4B99-9A6C-A38399F2B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DBB56-2F9D-4FD8-B56B-87841D35BD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470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AF58368-DB99-4142-806E-637060F10F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9CBD89D-24B2-49F5-ABB9-1D2C2009DE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9BE991C-4A6F-4F5C-B243-D792FD0FB9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05418-5AC7-4708-8DEB-68098915A98F}" type="datetimeFigureOut">
              <a:rPr lang="en-US" smtClean="0"/>
              <a:t>6/27/2019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54FADFF-09D6-470D-9F68-172A99B317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A50CC5F-19D7-4B23-B2C3-EFD05562E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DBB56-2F9D-4FD8-B56B-87841D35BD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50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DE2F9E2-1EFF-4969-B9B4-2362B3F1E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17A9764-8073-4472-8EBF-1EFF52AA82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8DFAB22-93A5-4C66-9EEB-2574EC2D0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05418-5AC7-4708-8DEB-68098915A98F}" type="datetimeFigureOut">
              <a:rPr lang="en-US" smtClean="0"/>
              <a:t>6/27/2019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4BC04B6-98ED-42CD-8C08-FD35D1CEA5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0310158-3CC6-4655-B75B-1A7F5AF3B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DBB56-2F9D-4FD8-B56B-87841D35BD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008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F317BA8-A85D-4713-9971-522006174C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9CF2C0D-299A-4207-A30D-9648CD479C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1166C82C-F760-43E4-A569-143AB25ADF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2728211-6C9F-40A2-B177-1B93146DB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05418-5AC7-4708-8DEB-68098915A98F}" type="datetimeFigureOut">
              <a:rPr lang="en-US" smtClean="0"/>
              <a:t>6/27/2019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3010BC71-BA3E-4CB6-B937-DD9279186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E7C88DA6-3090-46F8-BBCC-4CC663539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DBB56-2F9D-4FD8-B56B-87841D35BD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242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7A7099A-D278-4B3E-B5DE-35E7F0CB5C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1C04D8DF-6FC7-4F8D-AC6E-B2C66FC0F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A5F61DC4-E78C-4FCC-813E-ECB1449837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232DE23-A762-41AD-B4E6-ADC5BE5A9E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6033ACD8-524F-4F05-AAEB-1B48F970B6C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39C11BA4-84DB-4CFD-8912-430582F70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05418-5AC7-4708-8DEB-68098915A98F}" type="datetimeFigureOut">
              <a:rPr lang="en-US" smtClean="0"/>
              <a:t>6/27/2019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0CA9C033-5F60-4C23-99C6-9D2BC450C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8BFF87B1-D021-4E32-A6A8-3B0239A01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DBB56-2F9D-4FD8-B56B-87841D35BD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190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1201430-3FFD-4473-AB3E-B1D66119D6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FE7A7DBC-BECB-4DCD-AA10-77495131D7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05418-5AC7-4708-8DEB-68098915A98F}" type="datetimeFigureOut">
              <a:rPr lang="en-US" smtClean="0"/>
              <a:t>6/27/2019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D19C39B6-1239-4BC4-A1D8-EB6AB26D63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C990D85-A939-4858-A0B9-185BC2058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DBB56-2F9D-4FD8-B56B-87841D35BD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030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5A9CB020-26E6-4F7E-B6ED-00BA18E006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05418-5AC7-4708-8DEB-68098915A98F}" type="datetimeFigureOut">
              <a:rPr lang="en-US" smtClean="0"/>
              <a:t>6/27/2019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57990AE3-471C-4D3E-B497-27F7D62629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D7D2317B-32B9-402A-ADC1-0207C2F8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DBB56-2F9D-4FD8-B56B-87841D35BD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327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19AEB26-3E36-4A57-A39F-0F889276D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4B63396-F9BB-44A1-B0F2-FE41898CFE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87E9C0C3-79E0-4309-B2FB-52D84BE62D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7A0EA6C-FC30-4BFC-96C0-CE12771834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05418-5AC7-4708-8DEB-68098915A98F}" type="datetimeFigureOut">
              <a:rPr lang="en-US" smtClean="0"/>
              <a:t>6/27/2019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8AB6D7D-F211-4838-857C-E08A97BF1D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054C5FF-36F7-45DF-A7B7-6D43FA1105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DBB56-2F9D-4FD8-B56B-87841D35BD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834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C25C693-17FE-4A03-B7A7-3BC4D180C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C5F2C257-AD12-4FD9-81F5-38B749DD62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E188416-F4CF-4A50-8883-B9616C9C72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E1866AE-B351-45D3-A067-FEBF166AE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05418-5AC7-4708-8DEB-68098915A98F}" type="datetimeFigureOut">
              <a:rPr lang="en-US" smtClean="0"/>
              <a:t>6/27/2019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A9FD266-938B-4E89-AD78-879DBD807F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EB060FC-2DBC-421A-8D0F-FEDB0ABBC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DBB56-2F9D-4FD8-B56B-87841D35BD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290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5A66FB6F-D70F-4777-A4E7-8A7D144289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191CFE4-87F4-4AC4-9DA1-9CB2802D85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EFC7ABA-1E6D-4E3C-9D20-889DED230B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B05418-5AC7-4708-8DEB-68098915A98F}" type="datetimeFigureOut">
              <a:rPr lang="en-US" smtClean="0"/>
              <a:t>6/27/2019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C9A92D5-812B-4FBB-AF94-6E6099790F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2A554D5-0E68-4A1D-9293-5FE980A4CE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8DBB56-2F9D-4FD8-B56B-87841D35BD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436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A27494C-9422-4356-B7B9-6B54CE70A1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90414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Candidate way forward option to delegated discovery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CC009D93-E6FA-4498-B423-6737A906D4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8668"/>
            <a:ext cx="9144000" cy="1655762"/>
          </a:xfrm>
        </p:spPr>
        <p:txBody>
          <a:bodyPr/>
          <a:lstStyle/>
          <a:p>
            <a:r>
              <a:rPr lang="en-GB" dirty="0" smtClean="0"/>
              <a:t>Huawei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E3D4350-024C-401B-87F9-D67A7AEFE361}"/>
              </a:ext>
            </a:extLst>
          </p:cNvPr>
          <p:cNvSpPr txBox="1"/>
          <p:nvPr/>
        </p:nvSpPr>
        <p:spPr>
          <a:xfrm>
            <a:off x="851646" y="286779"/>
            <a:ext cx="109817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GB" b="1" dirty="0"/>
              <a:t>SA WG2 Meeting #</a:t>
            </a:r>
            <a:r>
              <a:rPr lang="en-GB" b="1" dirty="0" smtClean="0"/>
              <a:t>134</a:t>
            </a:r>
            <a:r>
              <a:rPr lang="en-GB" b="1" dirty="0"/>
              <a:t>							</a:t>
            </a:r>
            <a:r>
              <a:rPr lang="en-GB" b="1" dirty="0" smtClean="0"/>
              <a:t>S2-1908045</a:t>
            </a:r>
            <a:endParaRPr lang="en-US" dirty="0"/>
          </a:p>
          <a:p>
            <a:pPr hangingPunct="0"/>
            <a:r>
              <a:rPr lang="fi-FI" b="1" dirty="0"/>
              <a:t>Sapporo, Japan, 24 - 28 June 2019</a:t>
            </a:r>
            <a:r>
              <a:rPr lang="en-GB" b="1" dirty="0"/>
              <a:t>	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0800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AC91193-E20B-4EC9-B96F-8B116EF17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Option A </a:t>
            </a:r>
            <a:r>
              <a:rPr lang="en-GB" dirty="0" smtClean="0"/>
              <a:t>(Original Working Agreement)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ECCCEB7-D26C-4964-8EAB-DB61C346F8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1326" y="1467037"/>
            <a:ext cx="11302109" cy="4351338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en-GB" sz="1600" b="1" dirty="0" smtClean="0"/>
              <a:t>SMF selection: </a:t>
            </a:r>
          </a:p>
          <a:p>
            <a:pPr marL="0" indent="0" hangingPunct="0">
              <a:buNone/>
            </a:pPr>
            <a:r>
              <a:rPr lang="en-US" sz="1600" dirty="0" smtClean="0"/>
              <a:t>1. AMF  </a:t>
            </a:r>
            <a:r>
              <a:rPr lang="en-US" sz="1600" dirty="0"/>
              <a:t>does not use delegated </a:t>
            </a:r>
            <a:r>
              <a:rPr lang="en-US" sz="1600" dirty="0" smtClean="0"/>
              <a:t>discovery in </a:t>
            </a:r>
            <a:r>
              <a:rPr lang="en-US" sz="1600" dirty="0"/>
              <a:t>HR roaming, or if the PLMN is configured to support </a:t>
            </a:r>
            <a:r>
              <a:rPr lang="en-US" sz="1600" dirty="0" smtClean="0"/>
              <a:t>ETSUN.</a:t>
            </a:r>
          </a:p>
          <a:p>
            <a:pPr marL="0" indent="0" hangingPunct="0">
              <a:buNone/>
            </a:pPr>
            <a:endParaRPr lang="en-US" sz="1600" dirty="0" smtClean="0"/>
          </a:p>
          <a:p>
            <a:pPr marL="0" indent="0" hangingPunct="0">
              <a:buNone/>
            </a:pPr>
            <a:r>
              <a:rPr lang="en-US" sz="1600" b="1" dirty="0" smtClean="0"/>
              <a:t>PCF selection:</a:t>
            </a:r>
            <a:endParaRPr lang="en-US" sz="1600" b="1" dirty="0"/>
          </a:p>
          <a:p>
            <a:pPr marL="0" indent="0" hangingPunct="0">
              <a:buNone/>
            </a:pPr>
            <a:r>
              <a:rPr lang="en-US" sz="1600" dirty="0" smtClean="0"/>
              <a:t>2.  In </a:t>
            </a:r>
            <a:r>
              <a:rPr lang="en-US" sz="1600" dirty="0"/>
              <a:t>the roaming case, delegated discovery and selection is not used for UE policy association establishment procedure.</a:t>
            </a:r>
          </a:p>
          <a:p>
            <a:pPr marL="0" indent="0" hangingPunct="0">
              <a:buNone/>
            </a:pPr>
            <a:endParaRPr lang="en-US" sz="1600" dirty="0"/>
          </a:p>
          <a:p>
            <a:pPr marL="0" indent="0" hangingPunct="0">
              <a:buNone/>
            </a:pPr>
            <a:r>
              <a:rPr lang="en-GB" sz="1600" dirty="0" smtClean="0"/>
              <a:t> </a:t>
            </a:r>
            <a:endParaRPr lang="en-GB" sz="1600" dirty="0"/>
          </a:p>
          <a:p>
            <a:pPr marL="0" indent="0" hangingPunct="0">
              <a:buNone/>
            </a:pPr>
            <a:r>
              <a:rPr lang="en-GB" dirty="0"/>
              <a:t> </a:t>
            </a:r>
            <a:endParaRPr lang="en-US" sz="25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310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AC91193-E20B-4EC9-B96F-8B116EF17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000"/>
            <a:ext cx="10515600" cy="1325563"/>
          </a:xfrm>
        </p:spPr>
        <p:txBody>
          <a:bodyPr/>
          <a:lstStyle/>
          <a:p>
            <a:r>
              <a:rPr lang="en-GB" dirty="0"/>
              <a:t>Option </a:t>
            </a:r>
            <a:r>
              <a:rPr lang="en-GB" dirty="0" smtClean="0"/>
              <a:t>B </a:t>
            </a:r>
            <a:r>
              <a:rPr lang="en-GB" dirty="0"/>
              <a:t>(</a:t>
            </a:r>
            <a:r>
              <a:rPr lang="en-GB" dirty="0" smtClean="0"/>
              <a:t>Huawei)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ECCCEB7-D26C-4964-8EAB-DB61C346F8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5822" y="1147482"/>
            <a:ext cx="11147323" cy="4742144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en-GB" sz="1600" b="1" dirty="0" smtClean="0"/>
              <a:t>SMF selection:</a:t>
            </a:r>
          </a:p>
          <a:p>
            <a:pPr marL="342900" indent="-342900" hangingPunct="0">
              <a:buFont typeface="+mj-lt"/>
              <a:buAutoNum type="arabicPeriod"/>
            </a:pPr>
            <a:r>
              <a:rPr lang="en-GB" sz="1600" dirty="0" smtClean="0"/>
              <a:t>AMF sends the  service request to the  SCP with </a:t>
            </a:r>
            <a:r>
              <a:rPr lang="en-GB" sz="1600" dirty="0" smtClean="0"/>
              <a:t>all the </a:t>
            </a:r>
            <a:r>
              <a:rPr lang="en-GB" sz="1600" dirty="0" smtClean="0"/>
              <a:t>related selected </a:t>
            </a:r>
            <a:r>
              <a:rPr lang="en-GB" sz="1600" dirty="0" smtClean="0"/>
              <a:t>parameters.  The SCP use those parameter to do the SMF selection.  </a:t>
            </a:r>
          </a:p>
          <a:p>
            <a:pPr marL="342900" indent="-342900" hangingPunct="0">
              <a:buFont typeface="+mj-lt"/>
              <a:buAutoNum type="arabicPeriod"/>
            </a:pPr>
            <a:r>
              <a:rPr lang="en-US" sz="1600" dirty="0" smtClean="0"/>
              <a:t>If one SMF matched those parameter, the request is forwarded to that SMF. </a:t>
            </a:r>
            <a:endParaRPr lang="en-GB" sz="1600" dirty="0" smtClean="0"/>
          </a:p>
          <a:p>
            <a:pPr marL="342900" indent="-342900" hangingPunct="0">
              <a:buFont typeface="+mj-lt"/>
              <a:buAutoNum type="arabicPeriod"/>
            </a:pPr>
            <a:r>
              <a:rPr lang="en-GB" sz="1600" dirty="0" smtClean="0"/>
              <a:t>If SMF can </a:t>
            </a:r>
            <a:r>
              <a:rPr lang="en-GB" altLang="zh-CN" sz="1600" dirty="0" smtClean="0"/>
              <a:t>not </a:t>
            </a:r>
            <a:r>
              <a:rPr lang="en-GB" sz="1600" dirty="0" smtClean="0"/>
              <a:t>be found, </a:t>
            </a:r>
          </a:p>
          <a:p>
            <a:pPr marL="800100" lvl="1" indent="-342900" hangingPunct="0">
              <a:buFont typeface="+mj-lt"/>
              <a:buAutoNum type="alphaLcPeriod"/>
            </a:pPr>
            <a:r>
              <a:rPr lang="en-GB" sz="1500" dirty="0" smtClean="0"/>
              <a:t>The AMF discover and select the H-SMF  from the interaction with NRF.  </a:t>
            </a:r>
          </a:p>
          <a:p>
            <a:pPr marL="800100" lvl="1" indent="-342900" hangingPunct="0">
              <a:buFont typeface="+mj-lt"/>
              <a:buAutoNum type="alphaLcPeriod"/>
            </a:pPr>
            <a:r>
              <a:rPr lang="en-GB" sz="1500" dirty="0" smtClean="0"/>
              <a:t>The AMF send the request with (H-SMF)+ selection parameter(without DNN) to SCP. </a:t>
            </a:r>
          </a:p>
          <a:p>
            <a:pPr marL="800100" lvl="1" indent="-342900" hangingPunct="0">
              <a:buFont typeface="+mj-lt"/>
              <a:buAutoNum type="alphaLcPeriod"/>
            </a:pPr>
            <a:r>
              <a:rPr lang="en-GB" sz="1500" dirty="0" smtClean="0"/>
              <a:t>The  SCP select the V/I-SMF and forward the request to the  V/I-SMF</a:t>
            </a:r>
          </a:p>
          <a:p>
            <a:pPr marL="800100" lvl="1" indent="-342900" hangingPunct="0">
              <a:buFont typeface="+mj-lt"/>
              <a:buAutoNum type="alphaLcPeriod"/>
            </a:pPr>
            <a:r>
              <a:rPr lang="en-US" sz="1500" dirty="0" smtClean="0"/>
              <a:t>The  V/I-SMF send the request to the received H-SMF. </a:t>
            </a:r>
            <a:endParaRPr lang="en-GB" sz="1500" dirty="0" smtClean="0"/>
          </a:p>
          <a:p>
            <a:pPr marL="342900" indent="-342900" hangingPunct="0">
              <a:buFont typeface="+mj-lt"/>
              <a:buAutoNum type="arabicPeriod"/>
            </a:pPr>
            <a:r>
              <a:rPr lang="en-GB" sz="1600" dirty="0" smtClean="0"/>
              <a:t>  </a:t>
            </a:r>
            <a:endParaRPr lang="en-GB" sz="1600" dirty="0"/>
          </a:p>
          <a:p>
            <a:pPr marL="0" indent="0" hangingPunct="0">
              <a:buNone/>
            </a:pPr>
            <a:r>
              <a:rPr lang="en-GB" sz="1600" b="1" dirty="0" smtClean="0"/>
              <a:t>PCF selection</a:t>
            </a:r>
          </a:p>
          <a:p>
            <a:pPr marL="342900" indent="-342900" hangingPunct="0">
              <a:buFont typeface="+mj-lt"/>
              <a:buAutoNum type="arabicPeriod"/>
            </a:pPr>
            <a:r>
              <a:rPr lang="en-GB" altLang="zh-CN" sz="1600" dirty="0" smtClean="0"/>
              <a:t>Always the AM association established first. </a:t>
            </a:r>
            <a:endParaRPr lang="en-GB" altLang="zh-CN" sz="1600" dirty="0"/>
          </a:p>
          <a:p>
            <a:pPr marL="342900" indent="-342900" hangingPunct="0">
              <a:buFont typeface="+mj-lt"/>
              <a:buAutoNum type="arabicPeriod"/>
            </a:pPr>
            <a:r>
              <a:rPr lang="en-GB" altLang="zh-CN" sz="1600" dirty="0" smtClean="0"/>
              <a:t>UE policy association  establishment :</a:t>
            </a:r>
            <a:endParaRPr lang="en-GB" altLang="zh-CN" sz="1600" dirty="0"/>
          </a:p>
          <a:p>
            <a:pPr marL="800100" lvl="1" indent="-342900" hangingPunct="0">
              <a:buFont typeface="+mj-lt"/>
              <a:buAutoNum type="alphaLcPeriod"/>
            </a:pPr>
            <a:r>
              <a:rPr lang="en-US" altLang="zh-CN" sz="1400" dirty="0"/>
              <a:t>The AMF select the H-PCF from the interaction </a:t>
            </a:r>
            <a:r>
              <a:rPr lang="en-US" altLang="zh-CN" sz="1400" dirty="0" smtClean="0"/>
              <a:t>with NRF</a:t>
            </a:r>
            <a:r>
              <a:rPr lang="en-GB" altLang="zh-CN" sz="1400" dirty="0" smtClean="0"/>
              <a:t>. </a:t>
            </a:r>
          </a:p>
          <a:p>
            <a:pPr marL="800100" lvl="1" indent="-342900" hangingPunct="0">
              <a:buFont typeface="+mj-lt"/>
              <a:buAutoNum type="alphaLcPeriod"/>
            </a:pPr>
            <a:r>
              <a:rPr lang="en-US" altLang="zh-CN" sz="1400" dirty="0" smtClean="0"/>
              <a:t>The  AMF send the SCP the V/H-PCF ID for the  association establishment. </a:t>
            </a:r>
            <a:endParaRPr lang="en-US" sz="25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6136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25206372-6C02-4F16-949B-5747A2F352EE}"/>
              </a:ext>
            </a:extLst>
          </p:cNvPr>
          <p:cNvSpPr/>
          <p:nvPr/>
        </p:nvSpPr>
        <p:spPr bwMode="auto">
          <a:xfrm>
            <a:off x="1294061" y="1176223"/>
            <a:ext cx="698423" cy="44219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i-FI" sz="1000" dirty="0">
                <a:latin typeface="Arial" panose="020B0604020202020204" pitchFamily="34" charset="0"/>
                <a:cs typeface="Arial" panose="020B0604020202020204" pitchFamily="34" charset="0"/>
              </a:rPr>
              <a:t>AMF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xmlns="" id="{B828F209-1A6C-4BFB-8CD7-62A5E94343D3}"/>
              </a:ext>
            </a:extLst>
          </p:cNvPr>
          <p:cNvCxnSpPr/>
          <p:nvPr/>
        </p:nvCxnSpPr>
        <p:spPr bwMode="auto">
          <a:xfrm flipH="1">
            <a:off x="1620979" y="1618415"/>
            <a:ext cx="3465" cy="4862946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295A973B-EF06-4ED1-88B5-5515682C9FCC}"/>
              </a:ext>
            </a:extLst>
          </p:cNvPr>
          <p:cNvCxnSpPr/>
          <p:nvPr/>
        </p:nvCxnSpPr>
        <p:spPr bwMode="auto">
          <a:xfrm flipH="1">
            <a:off x="3962397" y="1618415"/>
            <a:ext cx="3465" cy="4862946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xmlns="" id="{6EB7881C-5BE3-4C14-BCB8-D91537714BE0}"/>
              </a:ext>
            </a:extLst>
          </p:cNvPr>
          <p:cNvCxnSpPr/>
          <p:nvPr/>
        </p:nvCxnSpPr>
        <p:spPr bwMode="auto">
          <a:xfrm flipH="1">
            <a:off x="6286848" y="1618415"/>
            <a:ext cx="3465" cy="4862946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xmlns="" id="{D7F4930A-B815-4806-A6C4-656B2B909478}"/>
              </a:ext>
            </a:extLst>
          </p:cNvPr>
          <p:cNvCxnSpPr/>
          <p:nvPr/>
        </p:nvCxnSpPr>
        <p:spPr>
          <a:xfrm>
            <a:off x="1647532" y="2102835"/>
            <a:ext cx="2341418" cy="0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xmlns="" id="{8E9CC40A-C28E-4522-AAB7-B2345725722F}"/>
              </a:ext>
            </a:extLst>
          </p:cNvPr>
          <p:cNvCxnSpPr/>
          <p:nvPr/>
        </p:nvCxnSpPr>
        <p:spPr>
          <a:xfrm>
            <a:off x="1662562" y="4108145"/>
            <a:ext cx="2341418" cy="0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EF650670-2FF1-4BC1-BAAB-B9834A6D2BF3}"/>
              </a:ext>
            </a:extLst>
          </p:cNvPr>
          <p:cNvSpPr txBox="1"/>
          <p:nvPr/>
        </p:nvSpPr>
        <p:spPr>
          <a:xfrm>
            <a:off x="1716611" y="1548837"/>
            <a:ext cx="35557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1. Request (selection and discovery parameters for H-SMF)</a:t>
            </a:r>
            <a:endParaRPr lang="aa-ET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71A1EC4C-5EB5-4DF1-9909-42EDFA32461F}"/>
              </a:ext>
            </a:extLst>
          </p:cNvPr>
          <p:cNvSpPr txBox="1"/>
          <p:nvPr/>
        </p:nvSpPr>
        <p:spPr>
          <a:xfrm>
            <a:off x="2123844" y="3703833"/>
            <a:ext cx="8002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7. 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Request</a:t>
            </a:r>
            <a:endParaRPr lang="aa-ET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xmlns="" id="{D36A7AEC-6DFB-45CC-B6F0-79D4DDBA6683}"/>
              </a:ext>
            </a:extLst>
          </p:cNvPr>
          <p:cNvCxnSpPr/>
          <p:nvPr/>
        </p:nvCxnSpPr>
        <p:spPr>
          <a:xfrm>
            <a:off x="3906168" y="5573222"/>
            <a:ext cx="2341418" cy="0"/>
          </a:xfrm>
          <a:prstGeom prst="straightConnector1">
            <a:avLst/>
          </a:prstGeom>
          <a:ln w="9525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A599A887-BD36-446E-8F47-52F37DF8DA61}"/>
              </a:ext>
            </a:extLst>
          </p:cNvPr>
          <p:cNvSpPr txBox="1"/>
          <p:nvPr/>
        </p:nvSpPr>
        <p:spPr>
          <a:xfrm>
            <a:off x="4391139" y="5126625"/>
            <a:ext cx="9701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13. 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Response</a:t>
            </a:r>
            <a:endParaRPr lang="aa-ET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xmlns="" id="{59AE2A5E-E939-4E69-A799-93F2CC9E433D}"/>
              </a:ext>
            </a:extLst>
          </p:cNvPr>
          <p:cNvCxnSpPr/>
          <p:nvPr/>
        </p:nvCxnSpPr>
        <p:spPr>
          <a:xfrm>
            <a:off x="1647532" y="3145929"/>
            <a:ext cx="2341418" cy="0"/>
          </a:xfrm>
          <a:prstGeom prst="straightConnector1">
            <a:avLst/>
          </a:prstGeom>
          <a:ln w="9525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2E16B975-3B6C-4480-B7DF-99C6448768DB}"/>
              </a:ext>
            </a:extLst>
          </p:cNvPr>
          <p:cNvSpPr txBox="1"/>
          <p:nvPr/>
        </p:nvSpPr>
        <p:spPr>
          <a:xfrm>
            <a:off x="1700532" y="2763025"/>
            <a:ext cx="12987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3. Error Response </a:t>
            </a:r>
            <a:endParaRPr lang="aa-ET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71660D08-2A19-42A3-946D-2FA4795448E7}"/>
              </a:ext>
            </a:extLst>
          </p:cNvPr>
          <p:cNvSpPr/>
          <p:nvPr/>
        </p:nvSpPr>
        <p:spPr bwMode="auto">
          <a:xfrm>
            <a:off x="2794374" y="2228784"/>
            <a:ext cx="1996835" cy="70529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i-FI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2. Discovery of </a:t>
            </a:r>
            <a:r>
              <a:rPr kumimoji="0" lang="fi-FI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SMF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xmlns="" id="{F106E2DC-D038-4D51-9632-20F5D8CFEB65}"/>
              </a:ext>
            </a:extLst>
          </p:cNvPr>
          <p:cNvSpPr txBox="1">
            <a:spLocks/>
          </p:cNvSpPr>
          <p:nvPr/>
        </p:nvSpPr>
        <p:spPr>
          <a:xfrm>
            <a:off x="838200" y="365126"/>
            <a:ext cx="10515600" cy="81764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Option B</a:t>
            </a:r>
            <a:r>
              <a:rPr lang="en-GB" dirty="0" smtClean="0"/>
              <a:t>----SMF selection</a:t>
            </a:r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421E0288-C7B1-45EC-838D-41A36D00AB34}"/>
              </a:ext>
            </a:extLst>
          </p:cNvPr>
          <p:cNvSpPr/>
          <p:nvPr/>
        </p:nvSpPr>
        <p:spPr bwMode="auto">
          <a:xfrm>
            <a:off x="3596218" y="1182766"/>
            <a:ext cx="698423" cy="44219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i-FI" sz="1000" dirty="0">
                <a:latin typeface="Arial" panose="020B0604020202020204" pitchFamily="34" charset="0"/>
                <a:cs typeface="Arial" panose="020B0604020202020204" pitchFamily="34" charset="0"/>
              </a:rPr>
              <a:t>SCP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558C9086-9D43-47FE-AC21-8C5123678A0E}"/>
              </a:ext>
            </a:extLst>
          </p:cNvPr>
          <p:cNvSpPr/>
          <p:nvPr/>
        </p:nvSpPr>
        <p:spPr bwMode="auto">
          <a:xfrm>
            <a:off x="5898375" y="1179733"/>
            <a:ext cx="698423" cy="44219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i-FI" sz="1000" dirty="0">
                <a:latin typeface="Arial" panose="020B0604020202020204" pitchFamily="34" charset="0"/>
                <a:cs typeface="Arial" panose="020B0604020202020204" pitchFamily="34" charset="0"/>
              </a:rPr>
              <a:t>V-SMF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xmlns="" id="{8404A8AA-04FA-4D7B-B697-6CAC4DE92D8E}"/>
              </a:ext>
            </a:extLst>
          </p:cNvPr>
          <p:cNvCxnSpPr/>
          <p:nvPr/>
        </p:nvCxnSpPr>
        <p:spPr bwMode="auto">
          <a:xfrm flipH="1">
            <a:off x="8645755" y="1548837"/>
            <a:ext cx="3465" cy="4862946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xmlns="" id="{E7C54766-0875-486F-B99D-BA7211560E9C}"/>
              </a:ext>
            </a:extLst>
          </p:cNvPr>
          <p:cNvCxnSpPr/>
          <p:nvPr/>
        </p:nvCxnSpPr>
        <p:spPr bwMode="auto">
          <a:xfrm flipH="1">
            <a:off x="10971939" y="1542294"/>
            <a:ext cx="3465" cy="4862946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xmlns="" id="{A5B0B55B-6E37-4D5A-A270-1E68E323BBF2}"/>
              </a:ext>
            </a:extLst>
          </p:cNvPr>
          <p:cNvCxnSpPr/>
          <p:nvPr/>
        </p:nvCxnSpPr>
        <p:spPr>
          <a:xfrm>
            <a:off x="6306070" y="4715360"/>
            <a:ext cx="2341418" cy="0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D6B7C3A7-C2E4-4D31-B93B-FF153BB50DAA}"/>
              </a:ext>
            </a:extLst>
          </p:cNvPr>
          <p:cNvSpPr txBox="1"/>
          <p:nvPr/>
        </p:nvSpPr>
        <p:spPr>
          <a:xfrm>
            <a:off x="6911571" y="4923262"/>
            <a:ext cx="8707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12. 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Request</a:t>
            </a:r>
            <a:endParaRPr lang="aa-ET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xmlns="" id="{581B4FDC-0CE8-4B95-9150-3FA955916BAD}"/>
              </a:ext>
            </a:extLst>
          </p:cNvPr>
          <p:cNvCxnSpPr/>
          <p:nvPr/>
        </p:nvCxnSpPr>
        <p:spPr>
          <a:xfrm>
            <a:off x="1562436" y="5773277"/>
            <a:ext cx="2341418" cy="0"/>
          </a:xfrm>
          <a:prstGeom prst="straightConnector1">
            <a:avLst/>
          </a:prstGeom>
          <a:ln w="9525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0FF897B6-D0CC-492B-A517-B2852EB53AC9}"/>
              </a:ext>
            </a:extLst>
          </p:cNvPr>
          <p:cNvSpPr txBox="1"/>
          <p:nvPr/>
        </p:nvSpPr>
        <p:spPr>
          <a:xfrm>
            <a:off x="2149370" y="5273140"/>
            <a:ext cx="9701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Response</a:t>
            </a:r>
            <a:endParaRPr lang="aa-ET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69A9CB96-8823-457B-A360-1F08FE7A983F}"/>
              </a:ext>
            </a:extLst>
          </p:cNvPr>
          <p:cNvSpPr/>
          <p:nvPr/>
        </p:nvSpPr>
        <p:spPr bwMode="auto">
          <a:xfrm>
            <a:off x="8281309" y="1106645"/>
            <a:ext cx="698423" cy="44219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i-FI" sz="1000" dirty="0">
                <a:latin typeface="Arial" panose="020B0604020202020204" pitchFamily="34" charset="0"/>
                <a:cs typeface="Arial" panose="020B0604020202020204" pitchFamily="34" charset="0"/>
              </a:rPr>
              <a:t>SCP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6973507D-F6F2-45ED-A7E1-C5567D290E19}"/>
              </a:ext>
            </a:extLst>
          </p:cNvPr>
          <p:cNvSpPr/>
          <p:nvPr/>
        </p:nvSpPr>
        <p:spPr bwMode="auto">
          <a:xfrm>
            <a:off x="10583466" y="1103612"/>
            <a:ext cx="698423" cy="44219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i-FI" sz="1000" dirty="0">
                <a:latin typeface="Arial" panose="020B0604020202020204" pitchFamily="34" charset="0"/>
                <a:cs typeface="Arial" panose="020B0604020202020204" pitchFamily="34" charset="0"/>
              </a:rPr>
              <a:t>H-SMF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xmlns="" id="{1131ECAB-4361-4BBE-A424-7A4FEDF25B2D}"/>
              </a:ext>
            </a:extLst>
          </p:cNvPr>
          <p:cNvCxnSpPr/>
          <p:nvPr/>
        </p:nvCxnSpPr>
        <p:spPr>
          <a:xfrm>
            <a:off x="3964652" y="4690876"/>
            <a:ext cx="2341418" cy="0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BC0CD618-2BF2-41D5-8210-71EBE8C079E8}"/>
              </a:ext>
            </a:extLst>
          </p:cNvPr>
          <p:cNvSpPr txBox="1"/>
          <p:nvPr/>
        </p:nvSpPr>
        <p:spPr>
          <a:xfrm>
            <a:off x="5124114" y="4290766"/>
            <a:ext cx="8002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Request</a:t>
            </a:r>
            <a:endParaRPr lang="aa-ET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xmlns="" id="{BE9E5607-D396-4CA6-BF9D-60FEC1C2CCC7}"/>
              </a:ext>
            </a:extLst>
          </p:cNvPr>
          <p:cNvCxnSpPr/>
          <p:nvPr/>
        </p:nvCxnSpPr>
        <p:spPr>
          <a:xfrm>
            <a:off x="8693924" y="4878020"/>
            <a:ext cx="2341418" cy="0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A4E7316E-5692-423C-9E88-F33D8F44B1D6}"/>
              </a:ext>
            </a:extLst>
          </p:cNvPr>
          <p:cNvSpPr txBox="1"/>
          <p:nvPr/>
        </p:nvSpPr>
        <p:spPr>
          <a:xfrm>
            <a:off x="9316393" y="4459980"/>
            <a:ext cx="8707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Request</a:t>
            </a:r>
            <a:endParaRPr lang="aa-ET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xmlns="" id="{DBC90ADE-A789-43DF-8C3D-C19673E40F34}"/>
              </a:ext>
            </a:extLst>
          </p:cNvPr>
          <p:cNvCxnSpPr/>
          <p:nvPr/>
        </p:nvCxnSpPr>
        <p:spPr>
          <a:xfrm>
            <a:off x="8647488" y="5123317"/>
            <a:ext cx="2341418" cy="0"/>
          </a:xfrm>
          <a:prstGeom prst="straightConnector1">
            <a:avLst/>
          </a:prstGeom>
          <a:ln w="9525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569845BC-B98C-42B3-B0A5-DAD2A3BEF8A3}"/>
              </a:ext>
            </a:extLst>
          </p:cNvPr>
          <p:cNvSpPr txBox="1"/>
          <p:nvPr/>
        </p:nvSpPr>
        <p:spPr>
          <a:xfrm>
            <a:off x="9146475" y="4789588"/>
            <a:ext cx="9701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11. 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Response</a:t>
            </a:r>
            <a:endParaRPr lang="aa-ET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3" name="Straight Arrow Connector 37">
            <a:extLst>
              <a:ext uri="{FF2B5EF4-FFF2-40B4-BE49-F238E27FC236}">
                <a16:creationId xmlns:a16="http://schemas.microsoft.com/office/drawing/2014/main" xmlns="" id="{1131ECAB-4361-4BBE-A424-7A4FEDF25B2D}"/>
              </a:ext>
            </a:extLst>
          </p:cNvPr>
          <p:cNvCxnSpPr/>
          <p:nvPr/>
        </p:nvCxnSpPr>
        <p:spPr>
          <a:xfrm flipV="1">
            <a:off x="4791209" y="2608729"/>
            <a:ext cx="6227165" cy="20332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38">
            <a:extLst>
              <a:ext uri="{FF2B5EF4-FFF2-40B4-BE49-F238E27FC236}">
                <a16:creationId xmlns:a16="http://schemas.microsoft.com/office/drawing/2014/main" xmlns="" id="{BC0CD618-2BF2-41D5-8210-71EBE8C079E8}"/>
              </a:ext>
            </a:extLst>
          </p:cNvPr>
          <p:cNvSpPr txBox="1"/>
          <p:nvPr/>
        </p:nvSpPr>
        <p:spPr>
          <a:xfrm>
            <a:off x="4832212" y="2277921"/>
            <a:ext cx="2696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endParaRPr lang="aa-ET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Rectangle 35">
            <a:extLst>
              <a:ext uri="{FF2B5EF4-FFF2-40B4-BE49-F238E27FC236}">
                <a16:creationId xmlns:a16="http://schemas.microsoft.com/office/drawing/2014/main" xmlns="" id="{69A9CB96-8823-457B-A360-1F08FE7A983F}"/>
              </a:ext>
            </a:extLst>
          </p:cNvPr>
          <p:cNvSpPr/>
          <p:nvPr/>
        </p:nvSpPr>
        <p:spPr bwMode="auto">
          <a:xfrm>
            <a:off x="7204928" y="1212872"/>
            <a:ext cx="698423" cy="44219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NRF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6" name="Straight Connector 28">
            <a:extLst>
              <a:ext uri="{FF2B5EF4-FFF2-40B4-BE49-F238E27FC236}">
                <a16:creationId xmlns:a16="http://schemas.microsoft.com/office/drawing/2014/main" xmlns="" id="{8404A8AA-04FA-4D7B-B697-6CAC4DE92D8E}"/>
              </a:ext>
            </a:extLst>
          </p:cNvPr>
          <p:cNvCxnSpPr/>
          <p:nvPr/>
        </p:nvCxnSpPr>
        <p:spPr bwMode="auto">
          <a:xfrm flipH="1">
            <a:off x="7549796" y="1657389"/>
            <a:ext cx="3465" cy="4862946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7" name="Straight Arrow Connector 8">
            <a:extLst>
              <a:ext uri="{FF2B5EF4-FFF2-40B4-BE49-F238E27FC236}">
                <a16:creationId xmlns:a16="http://schemas.microsoft.com/office/drawing/2014/main" xmlns="" id="{8E9CC40A-C28E-4522-AAB7-B2345725722F}"/>
              </a:ext>
            </a:extLst>
          </p:cNvPr>
          <p:cNvCxnSpPr/>
          <p:nvPr/>
        </p:nvCxnSpPr>
        <p:spPr>
          <a:xfrm flipV="1">
            <a:off x="1611009" y="3414442"/>
            <a:ext cx="5959220" cy="24188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9">
            <a:extLst>
              <a:ext uri="{FF2B5EF4-FFF2-40B4-BE49-F238E27FC236}">
                <a16:creationId xmlns:a16="http://schemas.microsoft.com/office/drawing/2014/main" xmlns="" id="{EF650670-2FF1-4BC1-BAAB-B9834A6D2BF3}"/>
              </a:ext>
            </a:extLst>
          </p:cNvPr>
          <p:cNvSpPr txBox="1"/>
          <p:nvPr/>
        </p:nvSpPr>
        <p:spPr>
          <a:xfrm>
            <a:off x="1700532" y="3009615"/>
            <a:ext cx="16113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. H-SMF  selection  </a:t>
            </a:r>
            <a:r>
              <a:rPr lang="en-GB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Req</a:t>
            </a:r>
            <a:endParaRPr lang="aa-ET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9" name="Straight Arrow Connector 8">
            <a:extLst>
              <a:ext uri="{FF2B5EF4-FFF2-40B4-BE49-F238E27FC236}">
                <a16:creationId xmlns:a16="http://schemas.microsoft.com/office/drawing/2014/main" xmlns="" id="{8E9CC40A-C28E-4522-AAB7-B2345725722F}"/>
              </a:ext>
            </a:extLst>
          </p:cNvPr>
          <p:cNvCxnSpPr/>
          <p:nvPr/>
        </p:nvCxnSpPr>
        <p:spPr>
          <a:xfrm flipH="1">
            <a:off x="1614401" y="3816031"/>
            <a:ext cx="5891416" cy="38570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9">
            <a:extLst>
              <a:ext uri="{FF2B5EF4-FFF2-40B4-BE49-F238E27FC236}">
                <a16:creationId xmlns:a16="http://schemas.microsoft.com/office/drawing/2014/main" xmlns="" id="{EF650670-2FF1-4BC1-BAAB-B9834A6D2BF3}"/>
              </a:ext>
            </a:extLst>
          </p:cNvPr>
          <p:cNvSpPr txBox="1"/>
          <p:nvPr/>
        </p:nvSpPr>
        <p:spPr>
          <a:xfrm>
            <a:off x="1706830" y="3403446"/>
            <a:ext cx="13067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5. H-SMF  selection</a:t>
            </a:r>
            <a:endParaRPr lang="aa-ET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1" name="Straight Arrow Connector 40">
            <a:extLst>
              <a:ext uri="{FF2B5EF4-FFF2-40B4-BE49-F238E27FC236}">
                <a16:creationId xmlns:a16="http://schemas.microsoft.com/office/drawing/2014/main" xmlns="" id="{DBC90ADE-A789-43DF-8C3D-C19673E40F34}"/>
              </a:ext>
            </a:extLst>
          </p:cNvPr>
          <p:cNvCxnSpPr/>
          <p:nvPr/>
        </p:nvCxnSpPr>
        <p:spPr>
          <a:xfrm>
            <a:off x="6319876" y="5323372"/>
            <a:ext cx="2341418" cy="0"/>
          </a:xfrm>
          <a:prstGeom prst="straightConnector1">
            <a:avLst/>
          </a:prstGeom>
          <a:ln w="9525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39">
            <a:extLst>
              <a:ext uri="{FF2B5EF4-FFF2-40B4-BE49-F238E27FC236}">
                <a16:creationId xmlns:a16="http://schemas.microsoft.com/office/drawing/2014/main" xmlns="" id="{A4E7316E-5692-423C-9E88-F33D8F44B1D6}"/>
              </a:ext>
            </a:extLst>
          </p:cNvPr>
          <p:cNvSpPr txBox="1"/>
          <p:nvPr/>
        </p:nvSpPr>
        <p:spPr>
          <a:xfrm>
            <a:off x="6749577" y="4234411"/>
            <a:ext cx="8002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9. Request</a:t>
            </a:r>
            <a:endParaRPr lang="aa-ET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15">
            <a:extLst>
              <a:ext uri="{FF2B5EF4-FFF2-40B4-BE49-F238E27FC236}">
                <a16:creationId xmlns:a16="http://schemas.microsoft.com/office/drawing/2014/main" xmlns="" id="{71660D08-2A19-42A3-946D-2FA4795448E7}"/>
              </a:ext>
            </a:extLst>
          </p:cNvPr>
          <p:cNvSpPr/>
          <p:nvPr/>
        </p:nvSpPr>
        <p:spPr bwMode="auto">
          <a:xfrm>
            <a:off x="2966717" y="4173940"/>
            <a:ext cx="1996835" cy="45211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i-FI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7a. </a:t>
            </a:r>
            <a:r>
              <a:rPr kumimoji="0" lang="fi-FI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Discovery of </a:t>
            </a:r>
            <a:r>
              <a:rPr kumimoji="0" lang="fi-FI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V-SMF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408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AC91193-E20B-4EC9-B96F-8B116EF17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481" y="141473"/>
            <a:ext cx="10515600" cy="1325563"/>
          </a:xfrm>
        </p:spPr>
        <p:txBody>
          <a:bodyPr/>
          <a:lstStyle/>
          <a:p>
            <a:r>
              <a:rPr lang="en-GB" dirty="0"/>
              <a:t>Proposed way forward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ECCCEB7-D26C-4964-8EAB-DB61C346F8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619" y="1171201"/>
            <a:ext cx="11147323" cy="4351338"/>
          </a:xfrm>
        </p:spPr>
        <p:txBody>
          <a:bodyPr>
            <a:normAutofit/>
          </a:bodyPr>
          <a:lstStyle/>
          <a:p>
            <a:pPr marL="342900" indent="-342900" hangingPunct="0">
              <a:buFont typeface="+mj-lt"/>
              <a:buAutoNum type="arabicPeriod"/>
            </a:pPr>
            <a:r>
              <a:rPr lang="en-GB" sz="1600" dirty="0" smtClean="0"/>
              <a:t>Option </a:t>
            </a:r>
            <a:r>
              <a:rPr lang="en-GB" sz="1600" dirty="0"/>
              <a:t>B</a:t>
            </a:r>
            <a:r>
              <a:rPr lang="en-GB" sz="1600" dirty="0" smtClean="0"/>
              <a:t>  </a:t>
            </a:r>
            <a:r>
              <a:rPr lang="en-GB" sz="1600" dirty="0" smtClean="0"/>
              <a:t>is </a:t>
            </a:r>
            <a:r>
              <a:rPr lang="en-GB" sz="1600" dirty="0"/>
              <a:t> </a:t>
            </a:r>
            <a:r>
              <a:rPr lang="en-GB" sz="1600" dirty="0" smtClean="0"/>
              <a:t>compromised proposal from the offline discussion. It can be considered as way forward. 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89070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EEACA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713</TotalTime>
  <Words>308</Words>
  <Application>Microsoft Office PowerPoint</Application>
  <PresentationFormat>宽屏</PresentationFormat>
  <Paragraphs>65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等线</vt:lpstr>
      <vt:lpstr>Arial</vt:lpstr>
      <vt:lpstr>Calibri</vt:lpstr>
      <vt:lpstr>Calibri Light</vt:lpstr>
      <vt:lpstr>Times New Roman</vt:lpstr>
      <vt:lpstr>Office Theme</vt:lpstr>
      <vt:lpstr>Candidate way forward option to delegated discovery</vt:lpstr>
      <vt:lpstr>Option A (Original Working Agreement)</vt:lpstr>
      <vt:lpstr>Option B (Huawei)</vt:lpstr>
      <vt:lpstr>PowerPoint 演示文稿</vt:lpstr>
      <vt:lpstr>Proposed 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emergency calls from CAG</dc:title>
  <dc:creator>User</dc:creator>
  <cp:lastModifiedBy>Huawei-zfq1</cp:lastModifiedBy>
  <cp:revision>96</cp:revision>
  <dcterms:created xsi:type="dcterms:W3CDTF">2019-05-08T08:37:01Z</dcterms:created>
  <dcterms:modified xsi:type="dcterms:W3CDTF">2019-06-27T08:50:20Z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(2)qqzpkgZfqOkkc43I0qCU92gRv0leeauex0FT6P8+/VotvfaK0A8dFgZkifv870uKBRsvTPW8
af6AWb4xAUT/H6nTg8CsbDqMDzvofhA5VFJAV5rol85YlasuwKxpgClCwTovbIj7TUEUkV83
EpUWaPpbk7A2CY3MsoXnljkuIaXyjFGyFL7oQ68zvvcUZa+495UjLoVW0F8IQfU8ktj6opTZ
13cU/RrJKdJ4zeQdOp</vt:lpwstr>
  </property>
  <property fmtid="{D5CDD505-2E9C-101B-9397-08002B2CF9AE}" pid="3" name="_2015_ms_pID_7253431">
    <vt:lpwstr>KK0WFynCwZJgCb+BjqzUV7nN+1T3ZONVNkOUXyN3aowDMOXqfK39s0
MVdhBZWSQ1zmVugbj8kcKKot/fMtMzHcR9cW7BxOx0ubY0K7iGWe4MreXewQXPmjXNt0Y1kw
ZSu9EJY4PTMs7pbyDSpjIsQCrKQTY17/SR1OgVOz6bFXQyA1vGPp5Fp9lxwwLFVHAbWbULnn
3qMhOUrxNKxlZYiT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1561597721</vt:lpwstr>
  </property>
</Properties>
</file>